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5D99610-E27C-4455-82C4-ED61063ED09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E4A4C77-FEC6-435C-B3EA-76302BC8B3D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У р о к  16.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cap="all" dirty="0"/>
              <a:t>Исследование функции </a:t>
            </a:r>
            <a:r>
              <a:rPr lang="en-US" b="1" i="1" dirty="0" smtClean="0"/>
              <a:t>y</a:t>
            </a:r>
            <a:r>
              <a:rPr lang="ru-RU" b="1" dirty="0" smtClean="0"/>
              <a:t>= </a:t>
            </a:r>
            <a:r>
              <a:rPr lang="en-US" b="1" i="1" dirty="0" smtClean="0"/>
              <a:t>A</a:t>
            </a:r>
            <a:r>
              <a:rPr lang="ru-RU" b="1" i="1" dirty="0" smtClean="0"/>
              <a:t>х</a:t>
            </a:r>
            <a:r>
              <a:rPr lang="ru-RU" b="1" baseline="30000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5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Устная работа.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20"/>
                <a:ext cx="8507288" cy="5760640"/>
              </a:xfrm>
            </p:spPr>
            <p:txBody>
              <a:bodyPr>
                <a:normAutofit/>
              </a:bodyPr>
              <a:lstStyle/>
              <a:p>
                <a:r>
                  <a:rPr lang="ru-RU" dirty="0" smtClean="0"/>
                  <a:t>Дана </a:t>
                </a:r>
                <a:r>
                  <a:rPr lang="ru-RU" dirty="0"/>
                  <a:t>функция: </a:t>
                </a:r>
                <a:r>
                  <a:rPr lang="ru-RU" i="1" dirty="0"/>
                  <a:t>у</a:t>
                </a:r>
                <a:r>
                  <a:rPr lang="ru-RU" dirty="0"/>
                  <a:t> = </a:t>
                </a:r>
                <a:r>
                  <a:rPr lang="ru-RU" i="1" dirty="0"/>
                  <a:t>х</a:t>
                </a:r>
                <a:r>
                  <a:rPr lang="ru-RU" baseline="30000" dirty="0"/>
                  <a:t>2.</a:t>
                </a:r>
                <a:endParaRPr lang="ru-RU" dirty="0"/>
              </a:p>
              <a:p>
                <a:r>
                  <a:rPr lang="ru-RU" dirty="0"/>
                  <a:t>1) Найдите значения функции в точках –1; 0;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1</m:t>
                        </m:r>
                      </m:num>
                      <m:den>
                        <m:r>
                          <a:rPr lang="ru-RU" i="1"/>
                          <m:t>9</m:t>
                        </m:r>
                      </m:den>
                    </m:f>
                  </m:oMath>
                </a14:m>
                <a:r>
                  <a:rPr lang="ru-RU" dirty="0"/>
                  <a:t> .</a:t>
                </a:r>
              </a:p>
              <a:p>
                <a:r>
                  <a:rPr lang="ru-RU" dirty="0"/>
                  <a:t>2) В каких точках значение функции равно 4;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1</m:t>
                        </m:r>
                      </m:num>
                      <m:den>
                        <m:r>
                          <a:rPr lang="ru-RU" i="1"/>
                          <m:t>25</m:t>
                        </m:r>
                      </m:den>
                    </m:f>
                  </m:oMath>
                </a14:m>
                <a:r>
                  <a:rPr lang="ru-RU" dirty="0"/>
                  <a:t>?</a:t>
                </a:r>
              </a:p>
              <a:p>
                <a:r>
                  <a:rPr lang="ru-RU" dirty="0"/>
                  <a:t>3) Входят ли в область значений функции числа 2;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1</m:t>
                        </m:r>
                      </m:num>
                      <m:den>
                        <m:r>
                          <a:rPr lang="ru-RU" i="1"/>
                          <m:t>7</m:t>
                        </m:r>
                      </m:den>
                    </m:f>
                  </m:oMath>
                </a14:m>
                <a:r>
                  <a:rPr lang="ru-RU" dirty="0"/>
                  <a:t>; –4?</a:t>
                </a:r>
              </a:p>
              <a:p>
                <a:r>
                  <a:rPr lang="ru-RU" dirty="0"/>
                  <a:t>4) Найдите наибольшее значение функции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i="1"/>
                        </m:ctrlPr>
                      </m:dPr>
                      <m:e>
                        <m:f>
                          <m:fPr>
                            <m:ctrlPr>
                              <a:rPr lang="ru-RU" i="1"/>
                            </m:ctrlPr>
                          </m:fPr>
                          <m:num>
                            <m:r>
                              <a:rPr lang="ru-RU" i="1"/>
                              <m:t>1</m:t>
                            </m:r>
                          </m:num>
                          <m:den>
                            <m:r>
                              <a:rPr lang="ru-RU" i="1"/>
                              <m:t>2</m:t>
                            </m:r>
                          </m:den>
                        </m:f>
                        <m:r>
                          <a:rPr lang="ru-RU" i="1"/>
                          <m:t>; 7</m:t>
                        </m:r>
                      </m:e>
                    </m:d>
                  </m:oMath>
                </a14:m>
                <a:r>
                  <a:rPr lang="ru-RU" dirty="0"/>
                  <a:t>.</a:t>
                </a:r>
              </a:p>
              <a:p>
                <a:r>
                  <a:rPr lang="ru-RU" dirty="0"/>
                  <a:t>5) Найдите наименьшее значение функции на отрезке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i="1"/>
                        </m:ctrlPr>
                      </m:dPr>
                      <m:e>
                        <m:r>
                          <a:rPr lang="ru-RU" i="1"/>
                          <m:t>–3; </m:t>
                        </m:r>
                        <m:f>
                          <m:fPr>
                            <m:ctrlPr>
                              <a:rPr lang="ru-RU" i="1"/>
                            </m:ctrlPr>
                          </m:fPr>
                          <m:num>
                            <m:r>
                              <a:rPr lang="ru-RU" i="1"/>
                              <m:t>1</m:t>
                            </m:r>
                          </m:num>
                          <m:den>
                            <m:r>
                              <a:rPr lang="ru-RU" i="1"/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ru-RU" dirty="0"/>
                  <a:t>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20"/>
                <a:ext cx="8507288" cy="5760640"/>
              </a:xfrm>
              <a:blipFill rotWithShape="1">
                <a:blip r:embed="rId2"/>
                <a:stretch>
                  <a:fillRect t="-847" r="-12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57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Объект 1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3384376" cy="42088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 </a:t>
            </a:r>
            <a:r>
              <a:rPr lang="ru-RU" dirty="0"/>
              <a:t>Определите, график какой функции изображен на рисунке:</a:t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Прямоугольник 11"/>
              <p:cNvSpPr/>
              <p:nvPr/>
            </p:nvSpPr>
            <p:spPr>
              <a:xfrm>
                <a:off x="5580112" y="2204864"/>
                <a:ext cx="2430016" cy="34025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4400" i="1" dirty="0" smtClean="0"/>
                  <a:t>у</a:t>
                </a:r>
                <a:r>
                  <a:rPr lang="ru-RU" sz="4400" dirty="0"/>
                  <a:t> = 3</a:t>
                </a:r>
                <a:r>
                  <a:rPr lang="ru-RU" sz="4400" i="1" dirty="0"/>
                  <a:t>х</a:t>
                </a:r>
                <a:r>
                  <a:rPr lang="ru-RU" sz="4400" baseline="30000" dirty="0"/>
                  <a:t>2</a:t>
                </a:r>
                <a:endParaRPr lang="ru-RU" sz="4400" dirty="0"/>
              </a:p>
              <a:p>
                <a:r>
                  <a:rPr lang="ru-RU" sz="4400" i="1" dirty="0"/>
                  <a:t>у</a:t>
                </a:r>
                <a:r>
                  <a:rPr lang="ru-RU" sz="4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/>
                        </m:ctrlPr>
                      </m:fPr>
                      <m:num>
                        <m:r>
                          <a:rPr lang="ru-RU" sz="4400" i="1"/>
                          <m:t>1</m:t>
                        </m:r>
                      </m:num>
                      <m:den>
                        <m:r>
                          <a:rPr lang="ru-RU" sz="4400" i="1"/>
                          <m:t>3</m:t>
                        </m:r>
                      </m:den>
                    </m:f>
                  </m:oMath>
                </a14:m>
                <a:r>
                  <a:rPr lang="ru-RU" sz="4400" i="1" dirty="0"/>
                  <a:t>х</a:t>
                </a:r>
                <a:r>
                  <a:rPr lang="ru-RU" sz="4400" baseline="30000" dirty="0"/>
                  <a:t>2</a:t>
                </a:r>
                <a:endParaRPr lang="ru-RU" sz="4400" dirty="0"/>
              </a:p>
              <a:p>
                <a:r>
                  <a:rPr lang="ru-RU" sz="4400" i="1" dirty="0" smtClean="0"/>
                  <a:t>у</a:t>
                </a:r>
                <a:r>
                  <a:rPr lang="ru-RU" sz="4400" dirty="0" smtClean="0"/>
                  <a:t> </a:t>
                </a:r>
                <a:r>
                  <a:rPr lang="ru-RU" sz="4400" dirty="0"/>
                  <a:t>= –</a:t>
                </a:r>
                <a:r>
                  <a:rPr lang="ru-RU" sz="4400" dirty="0" smtClean="0"/>
                  <a:t>3</a:t>
                </a:r>
                <a:r>
                  <a:rPr lang="ru-RU" sz="4400" i="1" dirty="0" smtClean="0"/>
                  <a:t>х</a:t>
                </a:r>
                <a:r>
                  <a:rPr lang="ru-RU" sz="4400" baseline="30000" dirty="0" smtClean="0"/>
                  <a:t>2</a:t>
                </a:r>
              </a:p>
              <a:p>
                <a:r>
                  <a:rPr lang="ru-RU" sz="4400" i="1" dirty="0" smtClean="0"/>
                  <a:t>у</a:t>
                </a:r>
                <a:r>
                  <a:rPr lang="ru-RU" sz="4400" dirty="0"/>
                  <a:t> = 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/>
                        </m:ctrlPr>
                      </m:fPr>
                      <m:num>
                        <m:r>
                          <a:rPr lang="ru-RU" sz="4400" i="1"/>
                          <m:t>1</m:t>
                        </m:r>
                      </m:num>
                      <m:den>
                        <m:r>
                          <a:rPr lang="ru-RU" sz="4400" i="1"/>
                          <m:t>3</m:t>
                        </m:r>
                      </m:den>
                    </m:f>
                  </m:oMath>
                </a14:m>
                <a:r>
                  <a:rPr lang="ru-RU" sz="4400" i="1" dirty="0"/>
                  <a:t>х</a:t>
                </a:r>
                <a:r>
                  <a:rPr lang="ru-RU" sz="4400" baseline="30000" dirty="0"/>
                  <a:t>2</a:t>
                </a:r>
                <a:endParaRPr lang="ru-RU" sz="4400" dirty="0"/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204864"/>
                <a:ext cx="2430016" cy="3402598"/>
              </a:xfrm>
              <a:prstGeom prst="rect">
                <a:avLst/>
              </a:prstGeom>
              <a:blipFill rotWithShape="1">
                <a:blip r:embed="rId4"/>
                <a:stretch>
                  <a:fillRect l="-10025" t="-3584" b="-28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57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2.Определите</a:t>
            </a:r>
            <a:r>
              <a:rPr lang="ru-RU" dirty="0"/>
              <a:t>, график какой функции изображен на рисунке:</a:t>
            </a:r>
            <a:br>
              <a:rPr lang="ru-RU" dirty="0"/>
            </a:br>
            <a:endParaRPr lang="ru-RU" dirty="0"/>
          </a:p>
        </p:txBody>
      </p:sp>
      <p:pic>
        <p:nvPicPr>
          <p:cNvPr id="18" name="Объект 1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3960440" cy="406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5580112" y="2204864"/>
            <a:ext cx="24300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i="1" dirty="0" smtClean="0"/>
              <a:t>у</a:t>
            </a:r>
            <a:r>
              <a:rPr lang="ru-RU" sz="4400" dirty="0" smtClean="0"/>
              <a:t> </a:t>
            </a:r>
            <a:r>
              <a:rPr lang="ru-RU" sz="4400" dirty="0"/>
              <a:t>= –</a:t>
            </a:r>
            <a:r>
              <a:rPr lang="ru-RU" sz="4400" dirty="0" smtClean="0"/>
              <a:t>3</a:t>
            </a:r>
            <a:r>
              <a:rPr lang="ru-RU" sz="4400" i="1" dirty="0" smtClean="0"/>
              <a:t>х</a:t>
            </a:r>
            <a:r>
              <a:rPr lang="ru-RU" sz="4400" baseline="30000" dirty="0" smtClean="0"/>
              <a:t>2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110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20398"/>
            <a:ext cx="3229322" cy="31594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</a:t>
            </a:r>
            <a:r>
              <a:rPr lang="ru-RU" dirty="0"/>
              <a:t>Графики каких из перечисленных функций изображены на рисунках?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5"/>
            <a:ext cx="3240360" cy="2880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61048"/>
            <a:ext cx="2779762" cy="272375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7092280" y="3695967"/>
                <a:ext cx="1800200" cy="2499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200" i="1" dirty="0" smtClean="0"/>
                  <a:t>у</a:t>
                </a:r>
                <a:r>
                  <a:rPr lang="ru-RU" sz="3200" dirty="0"/>
                  <a:t> = </a:t>
                </a:r>
                <a:r>
                  <a:rPr lang="ru-RU" sz="3200" dirty="0" smtClean="0"/>
                  <a:t>2,1</a:t>
                </a:r>
                <a:r>
                  <a:rPr lang="ru-RU" sz="3200" i="1" dirty="0" smtClean="0"/>
                  <a:t>х</a:t>
                </a:r>
                <a:r>
                  <a:rPr lang="ru-RU" sz="3200" baseline="30000" dirty="0" smtClean="0"/>
                  <a:t>2</a:t>
                </a:r>
                <a:endParaRPr lang="en-US" baseline="30000" dirty="0" smtClean="0"/>
              </a:p>
              <a:p>
                <a:r>
                  <a:rPr lang="ru-RU" sz="3200" i="1" dirty="0" smtClean="0"/>
                  <a:t>у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3</m:t>
                        </m:r>
                      </m:num>
                      <m:den>
                        <m:r>
                          <a:rPr lang="ru-RU" sz="3200" i="1"/>
                          <m:t>5</m:t>
                        </m:r>
                      </m:den>
                    </m:f>
                  </m:oMath>
                </a14:m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/>
                        </m:ctrlPr>
                      </m:sSupPr>
                      <m:e>
                        <m:r>
                          <a:rPr lang="en-US" sz="3200" i="1"/>
                          <m:t>𝑥</m:t>
                        </m:r>
                      </m:e>
                      <m:sup>
                        <m:r>
                          <a:rPr lang="ru-RU" sz="3200" i="1"/>
                          <m:t>2</m:t>
                        </m:r>
                      </m:sup>
                    </m:sSup>
                  </m:oMath>
                </a14:m>
                <a:endParaRPr lang="ru-RU" sz="3200" dirty="0"/>
              </a:p>
              <a:p>
                <a:r>
                  <a:rPr lang="ru-RU" sz="3200" i="1" dirty="0"/>
                  <a:t>у</a:t>
                </a:r>
                <a:r>
                  <a:rPr lang="ru-RU" sz="3200" dirty="0"/>
                  <a:t> = </a:t>
                </a:r>
                <a14:m>
                  <m:oMath xmlns:m="http://schemas.openxmlformats.org/officeDocument/2006/math">
                    <m:r>
                      <a:rPr lang="ru-RU" sz="3200" i="1"/>
                      <m:t>−</m:t>
                    </m:r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2</m:t>
                        </m:r>
                      </m:num>
                      <m:den>
                        <m:r>
                          <a:rPr lang="ru-RU" sz="3200" i="1"/>
                          <m:t>5</m:t>
                        </m:r>
                      </m:den>
                    </m:f>
                    <m:sSup>
                      <m:sSupPr>
                        <m:ctrlPr>
                          <a:rPr lang="ru-RU" sz="3200" i="1"/>
                        </m:ctrlPr>
                      </m:sSupPr>
                      <m:e>
                        <m:r>
                          <a:rPr lang="ru-RU" sz="3200" i="1"/>
                          <m:t>𝑥</m:t>
                        </m:r>
                      </m:e>
                      <m:sup>
                        <m:r>
                          <a:rPr lang="ru-RU" sz="3200" i="1"/>
                          <m:t>2</m:t>
                        </m:r>
                      </m:sup>
                    </m:sSup>
                  </m:oMath>
                </a14:m>
                <a:endParaRPr lang="en-US" sz="3200" dirty="0" smtClean="0"/>
              </a:p>
              <a:p>
                <a:r>
                  <a:rPr lang="ru-RU" sz="3200" i="1" dirty="0" smtClean="0"/>
                  <a:t>у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= –2,4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endParaRPr lang="ru-RU" sz="32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3695967"/>
                <a:ext cx="1800200" cy="2499915"/>
              </a:xfrm>
              <a:prstGeom prst="rect">
                <a:avLst/>
              </a:prstGeom>
              <a:blipFill rotWithShape="1">
                <a:blip r:embed="rId8"/>
                <a:stretch>
                  <a:fillRect l="-8446" t="-3171" r="-2703" b="-460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3275856" y="1412775"/>
                <a:ext cx="1363900" cy="791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i="1" dirty="0" smtClean="0"/>
                  <a:t>у</a:t>
                </a:r>
                <a:r>
                  <a:rPr lang="ru-RU" sz="3200" dirty="0" smtClean="0"/>
                  <a:t> </a:t>
                </a:r>
                <a:r>
                  <a:rPr lang="ru-RU" sz="32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32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412775"/>
                <a:ext cx="1363900" cy="791820"/>
              </a:xfrm>
              <a:prstGeom prst="rect">
                <a:avLst/>
              </a:prstGeom>
              <a:blipFill rotWithShape="1">
                <a:blip r:embed="rId9"/>
                <a:stretch>
                  <a:fillRect l="-11161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7193924" y="1912207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/>
              <a:t>у</a:t>
            </a:r>
            <a:r>
              <a:rPr lang="ru-RU" sz="3200" dirty="0" smtClean="0"/>
              <a:t> = 2,1</a:t>
            </a:r>
            <a:r>
              <a:rPr lang="ru-RU" sz="3200" i="1" dirty="0" smtClean="0"/>
              <a:t>х</a:t>
            </a:r>
            <a:r>
              <a:rPr lang="ru-RU" sz="3200" baseline="30000" dirty="0" smtClean="0"/>
              <a:t>2</a:t>
            </a:r>
            <a:endParaRPr lang="en-US" sz="3200" baseline="300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899592" y="4550014"/>
                <a:ext cx="1806905" cy="791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i="1" dirty="0" smtClean="0"/>
                  <a:t>у</a:t>
                </a:r>
                <a:r>
                  <a:rPr lang="ru-RU" sz="3200" dirty="0"/>
                  <a:t> =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sz="3200" i="1">
                            <a:latin typeface="Cambria Math"/>
                          </a:rPr>
                          <m:t>5</m:t>
                        </m:r>
                      </m:den>
                    </m:f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550014"/>
                <a:ext cx="1806905" cy="791820"/>
              </a:xfrm>
              <a:prstGeom prst="rect">
                <a:avLst/>
              </a:prstGeom>
              <a:blipFill rotWithShape="1">
                <a:blip r:embed="rId10"/>
                <a:stretch>
                  <a:fillRect l="-8784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38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20</TotalTime>
  <Words>220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Аптека</vt:lpstr>
      <vt:lpstr>Исследование функции y= Aх2</vt:lpstr>
      <vt:lpstr>Устная работа. </vt:lpstr>
      <vt:lpstr>1. Определите, график какой функции изображен на рисунке: </vt:lpstr>
      <vt:lpstr> 2.Определите, график какой функции изображен на рисунке: </vt:lpstr>
      <vt:lpstr>2. Графики каких из перечисленных функций изображены на рисунках?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2016-11-23T17:32:58Z</dcterms:created>
  <dcterms:modified xsi:type="dcterms:W3CDTF">2016-11-23T17:53:02Z</dcterms:modified>
</cp:coreProperties>
</file>